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220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4191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77083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4426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14539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3580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32962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4721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4742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7156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7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082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8712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180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256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0651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7BA70-75B7-4527-B168-C839A23837B9}" type="datetimeFigureOut">
              <a:rPr lang="en-IN" smtClean="0"/>
              <a:t>31-07-2021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40216E2-0BF6-44FB-A95B-6D2DB6E0D6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1242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B85D-32A4-47C7-9F24-B2D240AE17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Predicting and </a:t>
            </a:r>
            <a:r>
              <a:rPr lang="en-US" sz="4800" dirty="0" err="1">
                <a:solidFill>
                  <a:schemeClr val="tx1"/>
                </a:solidFill>
              </a:rPr>
              <a:t>analysing</a:t>
            </a:r>
            <a:r>
              <a:rPr lang="en-US" sz="4800" dirty="0">
                <a:solidFill>
                  <a:schemeClr val="tx1"/>
                </a:solidFill>
              </a:rPr>
              <a:t> urban Water Quality using Machine Learning</a:t>
            </a:r>
            <a:endParaRPr lang="en-IN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554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0937F-61AB-4DF6-9B3F-5D25A2096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 SPECIFICATIONS</a:t>
            </a:r>
            <a:endParaRPr lang="en-IN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75D0-6F40-43EB-905B-280E8BFC0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US" sz="2400" dirty="0" err="1">
                <a:latin typeface="Times New Roman"/>
                <a:ea typeface="Times New Roman"/>
                <a:cs typeface="Times New Roman"/>
                <a:sym typeface="Times New Roman"/>
              </a:rPr>
              <a:t>Jupyter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 Notebook- open source web application that you to create and share documents that contain live code, equations, visualizations and narrative text.</a:t>
            </a:r>
          </a:p>
          <a:p>
            <a:pPr marL="45720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just" rtl="0">
              <a:spcBef>
                <a:spcPts val="120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Spyder- web API using the Flask framework We will run our .</a:t>
            </a:r>
            <a:r>
              <a:rPr lang="en-US" sz="2400" dirty="0" err="1">
                <a:latin typeface="Times New Roman"/>
                <a:ea typeface="Times New Roman"/>
                <a:cs typeface="Times New Roman"/>
                <a:sym typeface="Times New Roman"/>
              </a:rPr>
              <a:t>py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 through Anaconda </a:t>
            </a:r>
            <a:r>
              <a:rPr lang="en-US" sz="2400" dirty="0" err="1">
                <a:latin typeface="Times New Roman"/>
                <a:ea typeface="Times New Roman"/>
                <a:cs typeface="Times New Roman"/>
                <a:sym typeface="Times New Roman"/>
              </a:rPr>
              <a:t>Promt</a:t>
            </a: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59731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93F63-10D4-43B7-84FC-8E97B04F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FLOWCHART</a:t>
            </a:r>
            <a:endParaRPr lang="en-IN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4" name="Google Shape;110;p22">
            <a:extLst>
              <a:ext uri="{FF2B5EF4-FFF2-40B4-BE49-F238E27FC236}">
                <a16:creationId xmlns:a16="http://schemas.microsoft.com/office/drawing/2014/main" id="{8D0B64DA-BD87-44CB-81CA-8AFB05913FF2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7334" y="1469169"/>
            <a:ext cx="7063994" cy="40438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594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71F3-5652-4091-9DFC-D3B36128E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analysis for </a:t>
            </a:r>
            <a:r>
              <a:rPr lang="en-US" dirty="0" err="1"/>
              <a:t>ipynb</a:t>
            </a:r>
            <a:r>
              <a:rPr lang="en-US" dirty="0"/>
              <a:t> file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A25BFA-E545-4FAA-9BBE-D4E3560993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1071" y="1488281"/>
            <a:ext cx="7398529" cy="4051385"/>
          </a:xfrm>
        </p:spPr>
      </p:pic>
    </p:spTree>
    <p:extLst>
      <p:ext uri="{BB962C8B-B14F-4D97-AF65-F5344CB8AC3E}">
        <p14:creationId xmlns:p14="http://schemas.microsoft.com/office/powerpoint/2010/main" val="3522161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B2386-5E50-45C6-9FC2-B9FB9F4A8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6">
                    <a:lumMod val="50000"/>
                  </a:schemeClr>
                </a:solidFill>
              </a:rPr>
              <a:t>User_Interface</a:t>
            </a:r>
            <a:endParaRPr lang="en-IN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9529A0-52F3-4E6A-8D8B-B4FC123CA8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82" y="1482571"/>
            <a:ext cx="8007657" cy="4483223"/>
          </a:xfrm>
        </p:spPr>
      </p:pic>
    </p:spTree>
    <p:extLst>
      <p:ext uri="{BB962C8B-B14F-4D97-AF65-F5344CB8AC3E}">
        <p14:creationId xmlns:p14="http://schemas.microsoft.com/office/powerpoint/2010/main" val="2263424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6797-83FD-484E-AD8D-146808FA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6">
                    <a:lumMod val="50000"/>
                  </a:schemeClr>
                </a:solidFill>
              </a:rPr>
              <a:t>Input_Interface</a:t>
            </a:r>
            <a:endParaRPr lang="en-IN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D89B7B-25CC-428C-9EA0-C54D54C4E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68" y="1663439"/>
            <a:ext cx="7546019" cy="4080413"/>
          </a:xfrm>
        </p:spPr>
      </p:pic>
    </p:spTree>
    <p:extLst>
      <p:ext uri="{BB962C8B-B14F-4D97-AF65-F5344CB8AC3E}">
        <p14:creationId xmlns:p14="http://schemas.microsoft.com/office/powerpoint/2010/main" val="1783354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3FE81-FAE5-4A83-83C8-7F4A29B6C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6">
                    <a:lumMod val="50000"/>
                  </a:schemeClr>
                </a:solidFill>
              </a:rPr>
              <a:t>OutPut_Interface</a:t>
            </a:r>
            <a:endParaRPr lang="en-IN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E41C98-EC03-43B7-AC0B-BAD4F59E23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990" y="1619050"/>
            <a:ext cx="7546020" cy="4087812"/>
          </a:xfrm>
        </p:spPr>
      </p:pic>
    </p:spTree>
    <p:extLst>
      <p:ext uri="{BB962C8B-B14F-4D97-AF65-F5344CB8AC3E}">
        <p14:creationId xmlns:p14="http://schemas.microsoft.com/office/powerpoint/2010/main" val="3951855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A4326-387B-4B7D-AF3A-3A0642EA0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SCOPE</a:t>
            </a:r>
            <a:endParaRPr lang="en-IN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0730D-D42B-4D2E-BDB3-554F8F682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Global water supplies are expected to come under increased stress due to increased demand caused by </a:t>
            </a:r>
            <a:r>
              <a:rPr lang="en-US" sz="2400" b="1" dirty="0"/>
              <a:t>population growth, rising wealth levels, dietary change, </a:t>
            </a:r>
            <a:r>
              <a:rPr lang="en-US" sz="2400" b="1" dirty="0" err="1"/>
              <a:t>urbanisation</a:t>
            </a:r>
            <a:r>
              <a:rPr lang="en-US" sz="2400" b="1" dirty="0"/>
              <a:t>, and rising industrial demand</a:t>
            </a:r>
            <a:r>
              <a:rPr lang="en-US" sz="2400" dirty="0"/>
              <a:t>. Most of the world's water is currently used to produce food and that is likely to still be the case in 2050.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3131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62663-BBDF-4E46-8821-8286BAA6C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No:- VIT-028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Team Members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62AF7-1B32-493D-AD1D-3AEB87AFB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rgbClr val="0070C0"/>
                </a:solidFill>
              </a:rPr>
              <a:t>19BCI7101 –</a:t>
            </a:r>
            <a:r>
              <a:rPr lang="en-US" sz="2400" b="1" dirty="0">
                <a:solidFill>
                  <a:srgbClr val="0070C0"/>
                </a:solidFill>
              </a:rPr>
              <a:t>K.MOHAN VIKAS Reddy</a:t>
            </a:r>
          </a:p>
          <a:p>
            <a:r>
              <a:rPr lang="en-IN" sz="2400" dirty="0">
                <a:solidFill>
                  <a:srgbClr val="0070C0"/>
                </a:solidFill>
              </a:rPr>
              <a:t>19BEC7150</a:t>
            </a:r>
            <a:r>
              <a:rPr lang="en-US" sz="2400" dirty="0">
                <a:solidFill>
                  <a:srgbClr val="0070C0"/>
                </a:solidFill>
              </a:rPr>
              <a:t> - </a:t>
            </a:r>
            <a:r>
              <a:rPr lang="en-US" sz="2400" b="1" dirty="0" err="1">
                <a:solidFill>
                  <a:srgbClr val="0070C0"/>
                </a:solidFill>
              </a:rPr>
              <a:t>Bolisetty</a:t>
            </a:r>
            <a:r>
              <a:rPr lang="en-US" sz="2400" b="1" dirty="0">
                <a:solidFill>
                  <a:srgbClr val="0070C0"/>
                </a:solidFill>
              </a:rPr>
              <a:t> Surya Prakash</a:t>
            </a:r>
          </a:p>
          <a:p>
            <a:r>
              <a:rPr lang="en-IN" sz="2400" dirty="0">
                <a:solidFill>
                  <a:srgbClr val="0070C0"/>
                </a:solidFill>
              </a:rPr>
              <a:t>19BCI7068</a:t>
            </a:r>
            <a:r>
              <a:rPr lang="en-US" sz="2400" dirty="0">
                <a:solidFill>
                  <a:srgbClr val="0070C0"/>
                </a:solidFill>
              </a:rPr>
              <a:t> - </a:t>
            </a:r>
            <a:r>
              <a:rPr lang="en-US" sz="2400" b="1" dirty="0" err="1">
                <a:solidFill>
                  <a:srgbClr val="0070C0"/>
                </a:solidFill>
              </a:rPr>
              <a:t>Desaboina</a:t>
            </a:r>
            <a:r>
              <a:rPr lang="en-US" sz="2400" b="1" dirty="0">
                <a:solidFill>
                  <a:srgbClr val="0070C0"/>
                </a:solidFill>
              </a:rPr>
              <a:t> </a:t>
            </a:r>
            <a:r>
              <a:rPr lang="en-US" sz="2400" b="1" dirty="0" err="1">
                <a:solidFill>
                  <a:srgbClr val="0070C0"/>
                </a:solidFill>
              </a:rPr>
              <a:t>Deekshitha</a:t>
            </a:r>
            <a:endParaRPr lang="en-US" sz="2400" b="1" dirty="0">
              <a:solidFill>
                <a:srgbClr val="0070C0"/>
              </a:solidFill>
            </a:endParaRPr>
          </a:p>
          <a:p>
            <a:r>
              <a:rPr lang="en-IN" sz="2400" i="0" dirty="0">
                <a:solidFill>
                  <a:srgbClr val="0070C0"/>
                </a:solidFill>
                <a:effectLst/>
                <a:latin typeface="Segoe UI" panose="020B0502040204020203" pitchFamily="34" charset="0"/>
              </a:rPr>
              <a:t>19BCE7052</a:t>
            </a:r>
            <a:r>
              <a:rPr lang="en-IN" sz="2400" b="1" i="0" dirty="0">
                <a:solidFill>
                  <a:srgbClr val="0070C0"/>
                </a:solidFill>
                <a:effectLst/>
                <a:latin typeface="Segoe UI" panose="020B0502040204020203" pitchFamily="34" charset="0"/>
              </a:rPr>
              <a:t>-</a:t>
            </a:r>
            <a:r>
              <a:rPr lang="en-US" sz="2400" b="1" dirty="0">
                <a:solidFill>
                  <a:srgbClr val="0070C0"/>
                </a:solidFill>
              </a:rPr>
              <a:t>LAKSHMI LAAZWANTHI MARELLA</a:t>
            </a:r>
          </a:p>
          <a:p>
            <a:r>
              <a:rPr lang="en-IN" sz="2400" dirty="0">
                <a:solidFill>
                  <a:srgbClr val="0070C0"/>
                </a:solidFill>
              </a:rPr>
              <a:t>19BCN7085</a:t>
            </a:r>
            <a:r>
              <a:rPr lang="en-US" sz="2400" dirty="0">
                <a:solidFill>
                  <a:srgbClr val="0070C0"/>
                </a:solidFill>
              </a:rPr>
              <a:t> - </a:t>
            </a:r>
            <a:r>
              <a:rPr lang="en-US" sz="2400" b="1" dirty="0" err="1">
                <a:solidFill>
                  <a:srgbClr val="0070C0"/>
                </a:solidFill>
              </a:rPr>
              <a:t>Koganti</a:t>
            </a:r>
            <a:r>
              <a:rPr lang="en-US" sz="2400" b="1" dirty="0">
                <a:solidFill>
                  <a:srgbClr val="0070C0"/>
                </a:solidFill>
              </a:rPr>
              <a:t> Harsha Vardhan</a:t>
            </a:r>
          </a:p>
          <a:p>
            <a:r>
              <a:rPr lang="en-US" sz="2400" dirty="0">
                <a:solidFill>
                  <a:srgbClr val="0070C0"/>
                </a:solidFill>
              </a:rPr>
              <a:t>19BCE7282- </a:t>
            </a:r>
            <a:r>
              <a:rPr lang="en-US" sz="2400" b="1" dirty="0" err="1">
                <a:solidFill>
                  <a:srgbClr val="0070C0"/>
                </a:solidFill>
              </a:rPr>
              <a:t>Nalabolu</a:t>
            </a:r>
            <a:r>
              <a:rPr lang="en-US" sz="2400" b="1" dirty="0">
                <a:solidFill>
                  <a:srgbClr val="0070C0"/>
                </a:solidFill>
              </a:rPr>
              <a:t> Vishal Reddy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9580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8B60F-1CDF-4AB6-8BFD-DD93BED07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sz="4000" b="1" dirty="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INDEX</a:t>
            </a:r>
            <a:endParaRPr lang="en-IN" sz="4000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ADB53-4265-4F46-B002-296A570F5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17" y="1930401"/>
            <a:ext cx="8883385" cy="4110962"/>
          </a:xfrm>
        </p:spPr>
        <p:txBody>
          <a:bodyPr>
            <a:normAutofit fontScale="92500" lnSpcReduction="10000"/>
          </a:bodyPr>
          <a:lstStyle/>
          <a:p>
            <a:r>
              <a:rPr lang="en-US" sz="1900" b="1" dirty="0">
                <a:solidFill>
                  <a:schemeClr val="accent6">
                    <a:lumMod val="50000"/>
                  </a:schemeClr>
                </a:solidFill>
              </a:rPr>
              <a:t>Introduction</a:t>
            </a:r>
          </a:p>
          <a:p>
            <a:r>
              <a:rPr lang="en" sz="19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</a:p>
          <a:p>
            <a:r>
              <a:rPr lang="en" sz="19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</a:p>
          <a:p>
            <a:r>
              <a:rPr lang="en" sz="19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Prediction</a:t>
            </a:r>
          </a:p>
          <a:p>
            <a:r>
              <a:rPr lang="en" sz="19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Flow</a:t>
            </a:r>
          </a:p>
          <a:p>
            <a:r>
              <a:rPr lang="en-IN" sz="1900" b="1" dirty="0">
                <a:solidFill>
                  <a:schemeClr val="accent6">
                    <a:lumMod val="50000"/>
                  </a:schemeClr>
                </a:solidFill>
              </a:rPr>
              <a:t>Software Specifications</a:t>
            </a:r>
          </a:p>
          <a:p>
            <a:r>
              <a:rPr lang="en-IN" sz="1900" b="1" dirty="0">
                <a:solidFill>
                  <a:schemeClr val="accent6">
                    <a:lumMod val="50000"/>
                  </a:schemeClr>
                </a:solidFill>
              </a:rPr>
              <a:t>Flow Chart</a:t>
            </a:r>
          </a:p>
          <a:p>
            <a:r>
              <a:rPr lang="en-IN" sz="1900" b="1" dirty="0">
                <a:solidFill>
                  <a:schemeClr val="accent6">
                    <a:lumMod val="50000"/>
                  </a:schemeClr>
                </a:solidFill>
              </a:rPr>
              <a:t>Model analysis for .</a:t>
            </a:r>
            <a:r>
              <a:rPr lang="en-IN" sz="1900" b="1" dirty="0" err="1">
                <a:solidFill>
                  <a:schemeClr val="accent6">
                    <a:lumMod val="50000"/>
                  </a:schemeClr>
                </a:solidFill>
              </a:rPr>
              <a:t>ipynb</a:t>
            </a:r>
            <a:r>
              <a:rPr lang="en-IN" sz="1900" b="1" dirty="0">
                <a:solidFill>
                  <a:schemeClr val="accent6">
                    <a:lumMod val="50000"/>
                  </a:schemeClr>
                </a:solidFill>
              </a:rPr>
              <a:t> file</a:t>
            </a:r>
          </a:p>
          <a:p>
            <a:r>
              <a:rPr lang="en-IN" sz="1900" b="1" dirty="0" err="1">
                <a:solidFill>
                  <a:schemeClr val="accent6">
                    <a:lumMod val="50000"/>
                  </a:schemeClr>
                </a:solidFill>
              </a:rPr>
              <a:t>User_Interface</a:t>
            </a:r>
            <a:endParaRPr lang="en-IN" sz="1900" b="1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IN" sz="1900" b="1" dirty="0" err="1">
                <a:solidFill>
                  <a:schemeClr val="accent6">
                    <a:lumMod val="50000"/>
                  </a:schemeClr>
                </a:solidFill>
              </a:rPr>
              <a:t>Input_Interface</a:t>
            </a:r>
            <a:endParaRPr lang="en-IN" sz="1900" b="1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IN" sz="1900" b="1" dirty="0" err="1">
                <a:solidFill>
                  <a:schemeClr val="accent6">
                    <a:lumMod val="50000"/>
                  </a:schemeClr>
                </a:solidFill>
              </a:rPr>
              <a:t>Output_Interface</a:t>
            </a:r>
            <a:endParaRPr lang="en-IN" sz="1900" b="1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7253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02CD6-9939-4119-AFCF-AA8EBF383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4"/>
                </a:solidFill>
              </a:rPr>
              <a:t>Introduction</a:t>
            </a:r>
            <a:endParaRPr lang="en-IN" sz="4000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393DD-DB22-4D06-9D70-5690DBE39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>
                <a:effectLst/>
                <a:latin typeface="arial" panose="020B0604020202020204" pitchFamily="34" charset="0"/>
              </a:rPr>
              <a:t>Water is considered as a vital resource that affects various aspects of human health and lives. The quality of water is a major concern for people living in urban areas. Quality of water serves as a powerful environmental determinant and a foundation for the prevention and control of waterborne diseases. However predicting the urban water quality is a challenging task since the water quality varies in urban spaces non-linearly and depends on multiple factors, such as meteorology, water usage patterns, and land uses, so this project aims at building a Machine Learning (ML) model by considering all water quality standard indicators.</a:t>
            </a:r>
            <a:endParaRPr lang="en-US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86425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61B5-DB71-42A4-96C8-2C03B9516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4"/>
                </a:solidFill>
              </a:rPr>
              <a:t>Problem Statement</a:t>
            </a:r>
            <a:endParaRPr lang="en-IN" sz="3200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D2A81-35CA-4820-B097-E4D60CE47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42900">
              <a:lnSpc>
                <a:spcPct val="115000"/>
              </a:lnSpc>
              <a:buClr>
                <a:srgbClr val="999999"/>
              </a:buClr>
              <a:buSzPts val="1800"/>
              <a:buFont typeface="Times New Roman"/>
              <a:buChar char="●"/>
            </a:pPr>
            <a:r>
              <a:rPr lang="en-US" sz="2000" dirty="0"/>
              <a:t>The project aims to build an ML model to analyze and predict the water quality, considering all the water quality standard indicators.</a:t>
            </a:r>
          </a:p>
          <a:p>
            <a:pPr marL="457200" lvl="0" indent="-342900">
              <a:lnSpc>
                <a:spcPct val="115000"/>
              </a:lnSpc>
              <a:buClr>
                <a:srgbClr val="999999"/>
              </a:buClr>
              <a:buSzPts val="1800"/>
              <a:buFont typeface="Times New Roman"/>
              <a:buChar char="●"/>
            </a:pPr>
            <a:r>
              <a:rPr lang="en-US" sz="2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preprocessing based on the dataset, training a regression model for prediction</a:t>
            </a:r>
            <a:r>
              <a:rPr lang="en-US" sz="2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Creation of API through Flask for a user friendly interface.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7770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A1C02-5485-4F35-9173-4DBFE1B05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Dataset </a:t>
            </a:r>
            <a:endParaRPr lang="en-IN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46443-28A5-46B1-ADF1-4BCE1FCBA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73693"/>
            <a:ext cx="8596668" cy="4567669"/>
          </a:xfrm>
        </p:spPr>
        <p:txBody>
          <a:bodyPr>
            <a:normAutofit fontScale="92500" lnSpcReduction="10000"/>
          </a:bodyPr>
          <a:lstStyle/>
          <a:p>
            <a:r>
              <a:rPr lang="en-US" sz="2200" dirty="0"/>
              <a:t>So here we consider the Water_dataX.csv </a:t>
            </a:r>
          </a:p>
          <a:p>
            <a:r>
              <a:rPr lang="en-US" sz="2200" dirty="0"/>
              <a:t>It contains the following columns</a:t>
            </a:r>
          </a:p>
          <a:p>
            <a:r>
              <a:rPr lang="en-US" sz="2200" dirty="0"/>
              <a:t> </a:t>
            </a:r>
            <a:r>
              <a:rPr lang="en-IN" sz="2200" dirty="0">
                <a:effectLst/>
                <a:latin typeface="arial" panose="020B0604020202020204" pitchFamily="34" charset="0"/>
              </a:rPr>
              <a:t>'D.O. (mg/l)' :' </a:t>
            </a:r>
            <a:r>
              <a:rPr lang="en-IN" sz="2200" dirty="0" err="1">
                <a:effectLst/>
                <a:latin typeface="arial" panose="020B0604020202020204" pitchFamily="34" charset="0"/>
              </a:rPr>
              <a:t>dissolved_oxygen</a:t>
            </a:r>
            <a:r>
              <a:rPr lang="en-IN" sz="2200" dirty="0">
                <a:effectLst/>
                <a:latin typeface="arial" panose="020B0604020202020204" pitchFamily="34" charset="0"/>
              </a:rPr>
              <a:t>’</a:t>
            </a:r>
          </a:p>
          <a:p>
            <a:r>
              <a:rPr lang="en-IN" sz="2200" dirty="0">
                <a:effectLst/>
                <a:latin typeface="arial" panose="020B0604020202020204" pitchFamily="34" charset="0"/>
              </a:rPr>
              <a:t>'CONDUCTIVITY (µmhos/cm)’</a:t>
            </a:r>
            <a:endParaRPr lang="en-IN" sz="2200" dirty="0">
              <a:latin typeface="arial" panose="020B0604020202020204" pitchFamily="34" charset="0"/>
            </a:endParaRPr>
          </a:p>
          <a:p>
            <a:r>
              <a:rPr lang="en-IN" sz="2200" dirty="0">
                <a:effectLst/>
                <a:latin typeface="arial" panose="020B0604020202020204" pitchFamily="34" charset="0"/>
              </a:rPr>
              <a:t>'B.O.D. (mg/l)' : '</a:t>
            </a:r>
            <a:r>
              <a:rPr lang="en-IN" sz="2200" dirty="0" err="1">
                <a:effectLst/>
                <a:latin typeface="arial" panose="020B0604020202020204" pitchFamily="34" charset="0"/>
              </a:rPr>
              <a:t>biological_oxygen_demand</a:t>
            </a:r>
            <a:r>
              <a:rPr lang="en-IN" sz="2200" dirty="0">
                <a:effectLst/>
                <a:latin typeface="arial" panose="020B0604020202020204" pitchFamily="34" charset="0"/>
              </a:rPr>
              <a:t>’</a:t>
            </a:r>
          </a:p>
          <a:p>
            <a:r>
              <a:rPr lang="de-DE" sz="2200" dirty="0">
                <a:effectLst/>
                <a:latin typeface="arial" panose="020B0604020202020204" pitchFamily="34" charset="0"/>
              </a:rPr>
              <a:t>'NITRATENAN N+ NITRITENANN (mg/l)’</a:t>
            </a:r>
            <a:endParaRPr lang="en-IN" sz="2200" dirty="0">
              <a:latin typeface="arial" panose="020B0604020202020204" pitchFamily="34" charset="0"/>
            </a:endParaRPr>
          </a:p>
          <a:p>
            <a:r>
              <a:rPr lang="en-US" sz="2200" dirty="0">
                <a:effectLst/>
                <a:latin typeface="arial" panose="020B0604020202020204" pitchFamily="34" charset="0"/>
              </a:rPr>
              <a:t>'TOTAL COLIFORM (MPN/100ml)Mean’</a:t>
            </a:r>
            <a:endParaRPr lang="en-IN" sz="2200" dirty="0">
              <a:effectLst/>
              <a:latin typeface="arial" panose="020B0604020202020204" pitchFamily="34" charset="0"/>
            </a:endParaRPr>
          </a:p>
          <a:p>
            <a:r>
              <a:rPr lang="en-IN" sz="2200" dirty="0">
                <a:effectLst/>
                <a:latin typeface="arial" panose="020B0604020202020204" pitchFamily="34" charset="0"/>
              </a:rPr>
              <a:t>'STATION CODE’</a:t>
            </a:r>
            <a:endParaRPr lang="en-IN" sz="2200" dirty="0">
              <a:latin typeface="arial" panose="020B0604020202020204" pitchFamily="34" charset="0"/>
            </a:endParaRPr>
          </a:p>
          <a:p>
            <a:r>
              <a:rPr lang="en-IN" sz="2200" dirty="0">
                <a:effectLst/>
                <a:latin typeface="arial" panose="020B0604020202020204" pitchFamily="34" charset="0"/>
              </a:rPr>
              <a:t>'LOCATIONS’</a:t>
            </a:r>
          </a:p>
          <a:p>
            <a:r>
              <a:rPr lang="en-IN" sz="2200" dirty="0">
                <a:effectLst/>
                <a:latin typeface="arial" panose="020B0604020202020204" pitchFamily="34" charset="0"/>
              </a:rPr>
              <a:t>STATE</a:t>
            </a:r>
          </a:p>
          <a:p>
            <a:r>
              <a:rPr lang="en-IN" sz="2200" dirty="0">
                <a:latin typeface="arial" panose="020B0604020202020204" pitchFamily="34" charset="0"/>
              </a:rPr>
              <a:t>PH</a:t>
            </a:r>
            <a:endParaRPr lang="en-US" sz="22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1281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6CEE5-9136-42F9-BD2A-D5DCA31FA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What we need to predict from the dataset?</a:t>
            </a:r>
            <a:endParaRPr lang="en-IN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0420A-3F25-482C-8520-B06D93003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effectLst/>
                <a:latin typeface="arial" panose="020B0604020202020204" pitchFamily="34" charset="0"/>
              </a:rPr>
              <a:t>We have to predict the water quality index(</a:t>
            </a:r>
            <a:r>
              <a:rPr lang="en-US" sz="2400" dirty="0" err="1">
                <a:effectLst/>
                <a:latin typeface="arial" panose="020B0604020202020204" pitchFamily="34" charset="0"/>
              </a:rPr>
              <a:t>wqi</a:t>
            </a:r>
            <a:r>
              <a:rPr lang="en-US" sz="2400" dirty="0">
                <a:effectLst/>
                <a:latin typeface="arial" panose="020B0604020202020204" pitchFamily="34" charset="0"/>
              </a:rPr>
              <a:t>) by using the above input variables. By using water quality index we can predict whether the water is contaminated or not. Hence </a:t>
            </a:r>
            <a:r>
              <a:rPr lang="en-US" sz="2400" dirty="0" err="1">
                <a:effectLst/>
                <a:latin typeface="arial" panose="020B0604020202020204" pitchFamily="34" charset="0"/>
              </a:rPr>
              <a:t>wqi</a:t>
            </a:r>
            <a:r>
              <a:rPr lang="en-US" sz="2400" dirty="0">
                <a:effectLst/>
                <a:latin typeface="arial" panose="020B0604020202020204" pitchFamily="34" charset="0"/>
              </a:rPr>
              <a:t> is the output column to be predicted. The index ranges from 1 to 100; a higher number indicates </a:t>
            </a:r>
            <a:r>
              <a:rPr lang="en-US" sz="2400" b="1" dirty="0">
                <a:effectLst/>
                <a:latin typeface="arial" panose="020B0604020202020204" pitchFamily="34" charset="0"/>
              </a:rPr>
              <a:t>better water quality.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59043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442A1-8777-4BE1-9634-85E268D03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Project Flow</a:t>
            </a:r>
            <a:endParaRPr lang="en-IN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D4424-BF41-4AB2-BA09-1B5745949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User interacts with the UI (User Interface) to enter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The entered data is analyzed by the model which is integrated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Once model analyses the input the prediction is showcased on the UI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1676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0AC6D-98B2-4AF7-8E9A-B18C402A0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72863"/>
            <a:ext cx="8596668" cy="5668500"/>
          </a:xfrm>
        </p:spPr>
        <p:txBody>
          <a:bodyPr>
            <a:normAutofit fontScale="25000" lnSpcReduction="20000"/>
          </a:bodyPr>
          <a:lstStyle/>
          <a:p>
            <a:r>
              <a:rPr lang="en-US" sz="6400" dirty="0"/>
              <a:t>To accomplish this, we have to complete all the activities and tasks listed below</a:t>
            </a:r>
          </a:p>
          <a:p>
            <a:r>
              <a:rPr lang="en-US" sz="6400" dirty="0"/>
              <a:t>Data Collection.</a:t>
            </a:r>
          </a:p>
          <a:p>
            <a:r>
              <a:rPr lang="en-US" sz="6400" dirty="0"/>
              <a:t>   Collect the dataset or Create the dataset</a:t>
            </a:r>
          </a:p>
          <a:p>
            <a:r>
              <a:rPr lang="en-US" sz="6400" dirty="0"/>
              <a:t>Data Preprocessing.</a:t>
            </a:r>
          </a:p>
          <a:p>
            <a:r>
              <a:rPr lang="en-US" sz="6400" dirty="0"/>
              <a:t>    Import the Libraries.</a:t>
            </a:r>
          </a:p>
          <a:p>
            <a:r>
              <a:rPr lang="en-US" sz="6400" dirty="0"/>
              <a:t>    Importing the dataset.</a:t>
            </a:r>
          </a:p>
          <a:p>
            <a:r>
              <a:rPr lang="en-US" sz="6400" dirty="0"/>
              <a:t>    Checking for Null Values.</a:t>
            </a:r>
          </a:p>
          <a:p>
            <a:r>
              <a:rPr lang="en-US" sz="6400" dirty="0"/>
              <a:t>Data Visualization.</a:t>
            </a:r>
          </a:p>
          <a:p>
            <a:r>
              <a:rPr lang="en-US" sz="6400" dirty="0"/>
              <a:t>     Taking care of Missing Data.</a:t>
            </a:r>
          </a:p>
          <a:p>
            <a:r>
              <a:rPr lang="en-US" sz="6400" dirty="0"/>
              <a:t>      Label encoding.</a:t>
            </a:r>
          </a:p>
          <a:p>
            <a:r>
              <a:rPr lang="en-US" sz="6400" dirty="0"/>
              <a:t>      One Hot Encoding.</a:t>
            </a:r>
          </a:p>
          <a:p>
            <a:r>
              <a:rPr lang="en-US" sz="6400" dirty="0"/>
              <a:t>      Feature Scaling.</a:t>
            </a:r>
          </a:p>
          <a:p>
            <a:r>
              <a:rPr lang="en-US" sz="6400" dirty="0"/>
              <a:t>      Splitting Data into Train and Test.</a:t>
            </a:r>
          </a:p>
          <a:p>
            <a:r>
              <a:rPr lang="en-US" sz="6400" dirty="0"/>
              <a:t> Model Building</a:t>
            </a:r>
          </a:p>
          <a:p>
            <a:r>
              <a:rPr lang="en-US" sz="6400" dirty="0"/>
              <a:t>        Training and testing the model</a:t>
            </a:r>
          </a:p>
          <a:p>
            <a:r>
              <a:rPr lang="en-US" sz="6400" dirty="0"/>
              <a:t>        Evaluation of Model</a:t>
            </a:r>
          </a:p>
          <a:p>
            <a:r>
              <a:rPr lang="en-US" sz="6400" dirty="0"/>
              <a:t> Application Building</a:t>
            </a:r>
          </a:p>
          <a:p>
            <a:r>
              <a:rPr lang="en-US" sz="6400" dirty="0"/>
              <a:t>        Create an HTML file</a:t>
            </a:r>
          </a:p>
          <a:p>
            <a:r>
              <a:rPr lang="en-US" sz="6400" dirty="0"/>
              <a:t>        Build a Python Code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246114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142</TotalTime>
  <Words>639</Words>
  <Application>Microsoft Office PowerPoint</Application>
  <PresentationFormat>Widescreen</PresentationFormat>
  <Paragraphs>74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</vt:lpstr>
      <vt:lpstr>Segoe UI</vt:lpstr>
      <vt:lpstr>Times New Roman</vt:lpstr>
      <vt:lpstr>Trebuchet MS</vt:lpstr>
      <vt:lpstr>Wingdings 3</vt:lpstr>
      <vt:lpstr>Facet</vt:lpstr>
      <vt:lpstr>Predicting and analysing urban Water Quality using Machine Learning</vt:lpstr>
      <vt:lpstr>Team No:- VIT-028 Team Members</vt:lpstr>
      <vt:lpstr>INDEX</vt:lpstr>
      <vt:lpstr>Introduction</vt:lpstr>
      <vt:lpstr>Problem Statement</vt:lpstr>
      <vt:lpstr>Dataset </vt:lpstr>
      <vt:lpstr>What we need to predict from the dataset?</vt:lpstr>
      <vt:lpstr>Project Flow</vt:lpstr>
      <vt:lpstr>PowerPoint Presentation</vt:lpstr>
      <vt:lpstr>SOFTWARE SPECIFICATIONS</vt:lpstr>
      <vt:lpstr>FLOWCHART</vt:lpstr>
      <vt:lpstr>Model analysis for ipynb file</vt:lpstr>
      <vt:lpstr>User_Interface</vt:lpstr>
      <vt:lpstr>Input_Interface</vt:lpstr>
      <vt:lpstr>OutPut_Interface</vt:lpstr>
      <vt:lpstr>FUTURE SCOPE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and analysing urban Water Quality using Machine Learning</dc:title>
  <dc:creator>Mohan Vikas Reddy</dc:creator>
  <cp:lastModifiedBy>Mohan Vikas Reddy</cp:lastModifiedBy>
  <cp:revision>1</cp:revision>
  <dcterms:created xsi:type="dcterms:W3CDTF">2021-07-31T07:15:59Z</dcterms:created>
  <dcterms:modified xsi:type="dcterms:W3CDTF">2021-07-31T11:28:00Z</dcterms:modified>
</cp:coreProperties>
</file>

<file path=docProps/thumbnail.jpeg>
</file>